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КШ,млрд.тг. кредит соммасы бойынша</a:t>
            </a:r>
          </a:p>
        </c:rich>
      </c:tx>
      <c:layout>
        <c:manualLayout>
          <c:xMode val="edge"/>
          <c:yMode val="edge"/>
          <c:x val="0.11099491324646366"/>
          <c:y val="1.95598031818504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379176952912209"/>
          <c:y val="0.15710853682035217"/>
          <c:w val="0.57948744063590329"/>
          <c:h val="0.80698291029768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Лист2!$R$2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Лист2!$Q$3:$Q$21</c:f>
              <c:strCache>
                <c:ptCount val="19"/>
                <c:pt idx="0">
                  <c:v> Жетiсу облысы</c:v>
                </c:pt>
                <c:pt idx="1">
                  <c:v>Қызылорда облысы</c:v>
                </c:pt>
                <c:pt idx="2">
                  <c:v>Атырау облысы</c:v>
                </c:pt>
                <c:pt idx="3">
                  <c:v>Абай облысы</c:v>
                </c:pt>
                <c:pt idx="4">
                  <c:v>Шымкент қаласы</c:v>
                </c:pt>
                <c:pt idx="5">
                  <c:v>Жамбыл облысы</c:v>
                </c:pt>
                <c:pt idx="6">
                  <c:v>Қараганды облысы</c:v>
                </c:pt>
                <c:pt idx="7">
                  <c:v>Маңғыстау облысы</c:v>
                </c:pt>
                <c:pt idx="8">
                  <c:v>Түркістан облысы</c:v>
                </c:pt>
                <c:pt idx="9">
                  <c:v>Қостанай облысы</c:v>
                </c:pt>
                <c:pt idx="10">
                  <c:v>Павлодар облысы</c:v>
                </c:pt>
                <c:pt idx="11">
                  <c:v>Батыс Қазақстан облысы</c:v>
                </c:pt>
                <c:pt idx="12">
                  <c:v>Алматы облысы</c:v>
                </c:pt>
                <c:pt idx="13">
                  <c:v>Солтүстік Қазақстан облысы</c:v>
                </c:pt>
                <c:pt idx="14">
                  <c:v>Ақмола облысы</c:v>
                </c:pt>
                <c:pt idx="15">
                  <c:v>Ақтөбе облысы</c:v>
                </c:pt>
                <c:pt idx="16">
                  <c:v>Шығыс Қазақстан облысы</c:v>
                </c:pt>
                <c:pt idx="17">
                  <c:v>Астана қаласы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Лист2!$R$3:$R$21</c:f>
              <c:numCache>
                <c:formatCode>_-* #\ ##0.0_р_._-;\-* #\ ##0.0_р_._-;_-* "-"??_р_._-;_-@_-</c:formatCode>
                <c:ptCount val="19"/>
                <c:pt idx="0">
                  <c:v>0.26723926999999997</c:v>
                </c:pt>
                <c:pt idx="1">
                  <c:v>0.76662837329</c:v>
                </c:pt>
                <c:pt idx="2">
                  <c:v>0.89320501196000002</c:v>
                </c:pt>
                <c:pt idx="3">
                  <c:v>0.95907883999999999</c:v>
                </c:pt>
                <c:pt idx="4">
                  <c:v>1.0063920660000001</c:v>
                </c:pt>
                <c:pt idx="5">
                  <c:v>1.3350241839999999</c:v>
                </c:pt>
                <c:pt idx="6">
                  <c:v>1.3915509934900001</c:v>
                </c:pt>
                <c:pt idx="7">
                  <c:v>1.4944903624200001</c:v>
                </c:pt>
                <c:pt idx="8">
                  <c:v>1.51080633145</c:v>
                </c:pt>
                <c:pt idx="9">
                  <c:v>1.7354715599999999</c:v>
                </c:pt>
                <c:pt idx="10">
                  <c:v>1.9761839906800001</c:v>
                </c:pt>
                <c:pt idx="11">
                  <c:v>2.123934529</c:v>
                </c:pt>
                <c:pt idx="12">
                  <c:v>2.19337596033</c:v>
                </c:pt>
                <c:pt idx="13">
                  <c:v>2.2538114729999998</c:v>
                </c:pt>
                <c:pt idx="14">
                  <c:v>2.309551248</c:v>
                </c:pt>
                <c:pt idx="15">
                  <c:v>2.6203757799999998</c:v>
                </c:pt>
                <c:pt idx="16">
                  <c:v>4.0721133050000002</c:v>
                </c:pt>
                <c:pt idx="17">
                  <c:v>4.7931288415100006</c:v>
                </c:pt>
                <c:pt idx="18">
                  <c:v>9.4478251940900009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8-4518-8B5A-6F59FCA80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338687"/>
        <c:axId val="1"/>
      </c:barChart>
      <c:catAx>
        <c:axId val="140338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403386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2020г.'!$M$25</c:f>
              <c:strCache>
                <c:ptCount val="1"/>
                <c:pt idx="0">
                  <c:v>Мақұлданған КШ бойыша сомасы,млн.тг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2020г.'!$L$26:$L$38</c:f>
              <c:strCache>
                <c:ptCount val="13"/>
                <c:pt idx="0">
                  <c:v>Қостанай облысы</c:v>
                </c:pt>
                <c:pt idx="1">
                  <c:v>Маңғыстау облысы</c:v>
                </c:pt>
                <c:pt idx="2">
                  <c:v>Қызылорда облысы</c:v>
                </c:pt>
                <c:pt idx="3">
                  <c:v>Абай облысы</c:v>
                </c:pt>
                <c:pt idx="4">
                  <c:v>Алматы қ.</c:v>
                </c:pt>
                <c:pt idx="5">
                  <c:v>Батыс Қазақстан облысы</c:v>
                </c:pt>
                <c:pt idx="6">
                  <c:v>Жамбыл облысы</c:v>
                </c:pt>
                <c:pt idx="7">
                  <c:v>Шығыс Қазақстан облысы</c:v>
                </c:pt>
                <c:pt idx="8">
                  <c:v>Атырау облысы</c:v>
                </c:pt>
                <c:pt idx="9">
                  <c:v>Ақмола облысы</c:v>
                </c:pt>
                <c:pt idx="10">
                  <c:v>Жетісу облысы</c:v>
                </c:pt>
                <c:pt idx="11">
                  <c:v>Алматы облысы</c:v>
                </c:pt>
                <c:pt idx="12">
                  <c:v>Ақтөбе облысы</c:v>
                </c:pt>
              </c:strCache>
            </c:strRef>
          </c:cat>
          <c:val>
            <c:numRef>
              <c:f>'Одобренные РФ 2020г.'!$M$26:$M$38</c:f>
              <c:numCache>
                <c:formatCode>_-* #\ ##0_р_._-;\-* #\ ##0_р_._-;_-* "-"??_р_._-;_-@_-</c:formatCode>
                <c:ptCount val="13"/>
                <c:pt idx="0">
                  <c:v>20</c:v>
                </c:pt>
                <c:pt idx="1">
                  <c:v>28.125</c:v>
                </c:pt>
                <c:pt idx="2">
                  <c:v>30.08917696</c:v>
                </c:pt>
                <c:pt idx="3">
                  <c:v>53.988222999999998</c:v>
                </c:pt>
                <c:pt idx="4">
                  <c:v>67.684826000000001</c:v>
                </c:pt>
                <c:pt idx="5">
                  <c:v>79.5</c:v>
                </c:pt>
                <c:pt idx="6">
                  <c:v>84.5</c:v>
                </c:pt>
                <c:pt idx="7">
                  <c:v>84.560844000000003</c:v>
                </c:pt>
                <c:pt idx="8">
                  <c:v>93</c:v>
                </c:pt>
                <c:pt idx="9">
                  <c:v>105</c:v>
                </c:pt>
                <c:pt idx="10">
                  <c:v>141</c:v>
                </c:pt>
                <c:pt idx="11">
                  <c:v>247.95</c:v>
                </c:pt>
                <c:pt idx="12">
                  <c:v>351.32761099999999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F-4F79-980E-92BD18577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3257632"/>
        <c:axId val="1"/>
      </c:barChart>
      <c:catAx>
        <c:axId val="150325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503257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0387682148125575"/>
          <c:y val="0.13072397505687933"/>
          <c:w val="0.56682132813940378"/>
          <c:h val="0.831274869403330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одобр.бву!$Q$4:$Q$10</c:f>
              <c:strCache>
                <c:ptCount val="7"/>
                <c:pt idx="0">
                  <c:v>"Евразийский банк" АҚ</c:v>
                </c:pt>
                <c:pt idx="1">
                  <c:v>Қазақстан Халық Банкі АҚ</c:v>
                </c:pt>
                <c:pt idx="2">
                  <c:v>ТОО МФО "Almaty"</c:v>
                </c:pt>
                <c:pt idx="3">
                  <c:v>Bereke Bank АҚ </c:v>
                </c:pt>
                <c:pt idx="4">
                  <c:v>Нұрбанк" АҚ</c:v>
                </c:pt>
                <c:pt idx="5">
                  <c:v>"ForteBank" АҚ</c:v>
                </c:pt>
                <c:pt idx="6">
                  <c:v>"Банк ЦентрКредит" АҚ</c:v>
                </c:pt>
              </c:strCache>
            </c:strRef>
          </c:cat>
          <c:val>
            <c:numRef>
              <c:f>одобр.бву!$R$4:$R$10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9-4CF6-8522-0D948D500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2620704"/>
        <c:axId val="1"/>
      </c:barChart>
      <c:catAx>
        <c:axId val="145262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2620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9204345899916604"/>
          <c:y val="0.15422042471243463"/>
          <c:w val="0.57740091010188055"/>
          <c:h val="0.800041514574791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одобр.бву!$R$32</c:f>
              <c:strCache>
                <c:ptCount val="1"/>
                <c:pt idx="0">
                  <c:v>Мақұлданған КШ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одобр.бву!$Q$33:$Q$39</c:f>
              <c:strCache>
                <c:ptCount val="7"/>
                <c:pt idx="0">
                  <c:v>ТОО МФО "Almaty"</c:v>
                </c:pt>
                <c:pt idx="1">
                  <c:v>Қазақстан Халық Банкі АҚ</c:v>
                </c:pt>
                <c:pt idx="2">
                  <c:v>Bereke Bank АҚ </c:v>
                </c:pt>
                <c:pt idx="3">
                  <c:v>"ForteBank" АҚ</c:v>
                </c:pt>
                <c:pt idx="4">
                  <c:v>"Нурбанк" АҚ</c:v>
                </c:pt>
                <c:pt idx="5">
                  <c:v>"Евразийский банк" АҚ</c:v>
                </c:pt>
                <c:pt idx="6">
                  <c:v>"Банк ЦентрКредит" АҚ</c:v>
                </c:pt>
              </c:strCache>
            </c:strRef>
          </c:cat>
          <c:val>
            <c:numRef>
              <c:f>одобр.бву!$R$33:$R$39</c:f>
              <c:numCache>
                <c:formatCode>_-* #\ ##0_р_._-;\-* #\ ##0_р_._-;_-* "-"??_р_._-;_-@_-</c:formatCode>
                <c:ptCount val="7"/>
                <c:pt idx="0">
                  <c:v>17.086825999999999</c:v>
                </c:pt>
                <c:pt idx="1">
                  <c:v>60</c:v>
                </c:pt>
                <c:pt idx="2">
                  <c:v>68</c:v>
                </c:pt>
                <c:pt idx="3">
                  <c:v>74.994866000000002</c:v>
                </c:pt>
                <c:pt idx="4">
                  <c:v>103.80884399999999</c:v>
                </c:pt>
                <c:pt idx="5">
                  <c:v>125</c:v>
                </c:pt>
                <c:pt idx="6" formatCode="0">
                  <c:v>937.83514496000009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7-40C0-A302-DC713236C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2622624"/>
        <c:axId val="1"/>
      </c:barChart>
      <c:catAx>
        <c:axId val="145262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52622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208966432679142"/>
          <c:y val="0.13048389120963838"/>
          <c:w val="0.54014523574818141"/>
          <c:h val="0.816203245442613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0CF-42C1-B7FB-DAD0D72046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0CF-42C1-B7FB-DAD0D72046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0CF-42C1-B7FB-DAD0D72046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0CF-42C1-B7FB-DAD0D72046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0CF-42C1-B7FB-DAD0D72046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0CF-42C1-B7FB-DAD0D72046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0CF-42C1-B7FB-DAD0D72046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0CF-42C1-B7FB-DAD0D72046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20CF-42C1-B7FB-DAD0D72046B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20CF-42C1-B7FB-DAD0D72046B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20CF-42C1-B7FB-DAD0D72046B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20CF-42C1-B7FB-DAD0D72046B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20CF-42C1-B7FB-DAD0D72046B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20CF-42C1-B7FB-DAD0D72046B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20CF-42C1-B7FB-DAD0D72046B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20CF-42C1-B7FB-DAD0D72046B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20CF-42C1-B7FB-DAD0D72046B9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20CF-42C1-B7FB-DAD0D72046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Отрасли!$D$4:$D$21</c:f>
              <c:strCache>
                <c:ptCount val="18"/>
                <c:pt idx="0">
                  <c:v>A -Ауыл, орман және балық шаруашылығы</c:v>
                </c:pt>
                <c:pt idx="1">
                  <c:v>B -Тау-кен өндіру өнеркәсібі және карьерлерді қазу</c:v>
                </c:pt>
                <c:pt idx="2">
                  <c:v>C - Өңдеу өнеркәсібі</c:v>
                </c:pt>
                <c:pt idx="3">
                  <c:v>D - Электр энергиясымен, газбен, бумен, ыстық сумен және ауаны кондициялаумен жабдықтау</c:v>
                </c:pt>
                <c:pt idx="4">
                  <c:v>E- Сумен жабдықтау; қалдықтарды жинау, өңдеу және жою, ластануды жою бойынша қызмет</c:v>
                </c:pt>
                <c:pt idx="5">
                  <c:v>F - Құрылыс</c:v>
                </c:pt>
                <c:pt idx="6">
                  <c:v>G - Көтерме және бөлшек саудада сату; автомобильдерді және мотоциклдерді жөндеу</c:v>
                </c:pt>
                <c:pt idx="7">
                  <c:v>H - Көлік және жинақтау</c:v>
                </c:pt>
                <c:pt idx="8">
                  <c:v>I - Тұру және тамақтану бойынша қызмет көрсету</c:v>
                </c:pt>
                <c:pt idx="9">
                  <c:v>J - Ақпарат және байланыс</c:v>
                </c:pt>
                <c:pt idx="10">
                  <c:v>L - Жылжымайтын мүлікпен операциялар</c:v>
                </c:pt>
                <c:pt idx="11">
                  <c:v>M - Кәсіби, ғылыми және техникалық қызмет</c:v>
                </c:pt>
                <c:pt idx="12">
                  <c:v>N - Әкімшілік және қосалқы қызмет көрсету саласындағы қызмет</c:v>
                </c:pt>
                <c:pt idx="13">
                  <c:v>P - Білім беру</c:v>
                </c:pt>
                <c:pt idx="14">
                  <c:v>Q - Денсаулық сақтау және халыққа әлеуметтік қызмет көрсету</c:v>
                </c:pt>
                <c:pt idx="15">
                  <c:v>R - Өнер, ойын-сауық және демалыс</c:v>
                </c:pt>
                <c:pt idx="16">
                  <c:v>S - Көрсетілетін қызметтердің өзге де түрлерін ұсыну</c:v>
                </c:pt>
                <c:pt idx="17">
                  <c:v>S-Предоставление прочих видов услуг</c:v>
                </c:pt>
              </c:strCache>
            </c:strRef>
          </c:cat>
          <c:val>
            <c:numRef>
              <c:f>Отрасли!$E$4:$E$21</c:f>
              <c:numCache>
                <c:formatCode>0%</c:formatCode>
                <c:ptCount val="18"/>
                <c:pt idx="0">
                  <c:v>3.3682037866155104E-2</c:v>
                </c:pt>
                <c:pt idx="1">
                  <c:v>3.2482856153292555E-3</c:v>
                </c:pt>
                <c:pt idx="2">
                  <c:v>0.11720672365801099</c:v>
                </c:pt>
                <c:pt idx="3">
                  <c:v>3.7850785771845136E-3</c:v>
                </c:pt>
                <c:pt idx="4">
                  <c:v>1.8089726187063651E-3</c:v>
                </c:pt>
                <c:pt idx="5">
                  <c:v>0.10619993624435765</c:v>
                </c:pt>
                <c:pt idx="6">
                  <c:v>0.47340657404167086</c:v>
                </c:pt>
                <c:pt idx="7">
                  <c:v>3.9116839304089067E-2</c:v>
                </c:pt>
                <c:pt idx="8">
                  <c:v>7.2855385327881148E-2</c:v>
                </c:pt>
                <c:pt idx="9">
                  <c:v>3.5533858878978382E-3</c:v>
                </c:pt>
                <c:pt idx="10">
                  <c:v>5.4747245689345581E-2</c:v>
                </c:pt>
                <c:pt idx="11">
                  <c:v>1.5851153621348073E-2</c:v>
                </c:pt>
                <c:pt idx="12">
                  <c:v>6.9801947436598059E-3</c:v>
                </c:pt>
                <c:pt idx="13">
                  <c:v>2.5973979204514892E-2</c:v>
                </c:pt>
                <c:pt idx="14">
                  <c:v>2.9494118783255952E-4</c:v>
                </c:pt>
                <c:pt idx="15">
                  <c:v>8.547304742372858E-3</c:v>
                </c:pt>
                <c:pt idx="16">
                  <c:v>1.538176251758454E-2</c:v>
                </c:pt>
                <c:pt idx="17">
                  <c:v>1.7360199152058824E-2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0CF-42C1-B7FB-DAD0D7204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648512588533606E-3"/>
          <c:y val="5.1387668752353122E-2"/>
          <c:w val="0.36226162434633008"/>
          <c:h val="0.93617204978849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7991904478587268"/>
          <c:y val="0.13067525475187286"/>
          <c:w val="0.59192213993750087"/>
          <c:h val="0.830569614423899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Лист1!$N$2</c:f>
              <c:strCache>
                <c:ptCount val="1"/>
                <c:pt idx="0">
                  <c:v>саны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Лист1!$M$3:$M$21</c:f>
              <c:strCache>
                <c:ptCount val="19"/>
                <c:pt idx="0">
                  <c:v> Жетiсу облысы</c:v>
                </c:pt>
                <c:pt idx="1">
                  <c:v>Шымкент қаласы</c:v>
                </c:pt>
                <c:pt idx="2">
                  <c:v>Абай облысы</c:v>
                </c:pt>
                <c:pt idx="3">
                  <c:v>Түркістан облысы</c:v>
                </c:pt>
                <c:pt idx="4">
                  <c:v>Атырау облысы</c:v>
                </c:pt>
                <c:pt idx="5">
                  <c:v>Қызылорда облысы</c:v>
                </c:pt>
                <c:pt idx="6">
                  <c:v>Жамбыл облысы</c:v>
                </c:pt>
                <c:pt idx="7">
                  <c:v>Маңғыстау облысы</c:v>
                </c:pt>
                <c:pt idx="8">
                  <c:v>Қараганды облысы</c:v>
                </c:pt>
                <c:pt idx="9">
                  <c:v>Ақмола облысы</c:v>
                </c:pt>
                <c:pt idx="10">
                  <c:v>Батыс Қазақстан облысы</c:v>
                </c:pt>
                <c:pt idx="11">
                  <c:v>Алматы облысы</c:v>
                </c:pt>
                <c:pt idx="12">
                  <c:v>Павлодар облысы</c:v>
                </c:pt>
                <c:pt idx="13">
                  <c:v>Қостанай облысы</c:v>
                </c:pt>
                <c:pt idx="14">
                  <c:v>Солтүстік Қазақстан облысы</c:v>
                </c:pt>
                <c:pt idx="15">
                  <c:v>Ақтөбе облысы</c:v>
                </c:pt>
                <c:pt idx="16">
                  <c:v>Шығыс Қазақстан облысы</c:v>
                </c:pt>
                <c:pt idx="17">
                  <c:v>Астана қаласы</c:v>
                </c:pt>
                <c:pt idx="18">
                  <c:v>Алматы қаласы</c:v>
                </c:pt>
              </c:strCache>
            </c:strRef>
          </c:cat>
          <c:val>
            <c:numRef>
              <c:f>Лист1!$N$3:$N$21</c:f>
              <c:numCache>
                <c:formatCode>General</c:formatCode>
                <c:ptCount val="19"/>
                <c:pt idx="0">
                  <c:v>7</c:v>
                </c:pt>
                <c:pt idx="1">
                  <c:v>24</c:v>
                </c:pt>
                <c:pt idx="2">
                  <c:v>32</c:v>
                </c:pt>
                <c:pt idx="3">
                  <c:v>35</c:v>
                </c:pt>
                <c:pt idx="4">
                  <c:v>41</c:v>
                </c:pt>
                <c:pt idx="5">
                  <c:v>41</c:v>
                </c:pt>
                <c:pt idx="6">
                  <c:v>44</c:v>
                </c:pt>
                <c:pt idx="7">
                  <c:v>45</c:v>
                </c:pt>
                <c:pt idx="8">
                  <c:v>50</c:v>
                </c:pt>
                <c:pt idx="9">
                  <c:v>57</c:v>
                </c:pt>
                <c:pt idx="10">
                  <c:v>57</c:v>
                </c:pt>
                <c:pt idx="11">
                  <c:v>74</c:v>
                </c:pt>
                <c:pt idx="12">
                  <c:v>77</c:v>
                </c:pt>
                <c:pt idx="13">
                  <c:v>81</c:v>
                </c:pt>
                <c:pt idx="14">
                  <c:v>83</c:v>
                </c:pt>
                <c:pt idx="15">
                  <c:v>101</c:v>
                </c:pt>
                <c:pt idx="16">
                  <c:v>131</c:v>
                </c:pt>
                <c:pt idx="17">
                  <c:v>132</c:v>
                </c:pt>
                <c:pt idx="18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4-4F34-A374-A109C356D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437295"/>
        <c:axId val="1"/>
      </c:barChart>
      <c:catAx>
        <c:axId val="227437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74372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Қол қойылған жобалар 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9499399258483869"/>
          <c:y val="0.12296296296296297"/>
          <c:w val="0.57181449324111255"/>
          <c:h val="0.84925925925925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Лист3!$S$1</c:f>
              <c:strCache>
                <c:ptCount val="1"/>
                <c:pt idx="0">
                  <c:v>Количество  проектов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Лист3!$R$2:$R$22</c:f>
              <c:strCache>
                <c:ptCount val="21"/>
                <c:pt idx="0">
                  <c:v>"Qazaq Banki" АҚ</c:v>
                </c:pt>
                <c:pt idx="1">
                  <c:v>МҚҰ «МиГ Кредит Астана</c:v>
                </c:pt>
                <c:pt idx="2">
                  <c:v>Almaty МҚҰ ЖШС</c:v>
                </c:pt>
                <c:pt idx="3">
                  <c:v>МҚҰ "РИЦ "Қызылорда"</c:v>
                </c:pt>
                <c:pt idx="4">
                  <c:v>Шинхан Банк Қазақстан АҚ</c:v>
                </c:pt>
                <c:pt idx="5">
                  <c:v>"Tengri Bank" АҚ</c:v>
                </c:pt>
                <c:pt idx="6">
                  <c:v>"AsiaCredit Bank АҚ</c:v>
                </c:pt>
                <c:pt idx="7">
                  <c:v>"Банк Астана-Финанс" АҚ</c:v>
                </c:pt>
                <c:pt idx="8">
                  <c:v>"Банк Kassa Nova" АҚ</c:v>
                </c:pt>
                <c:pt idx="9">
                  <c:v>"Казкоммерцбанк" АҚ</c:v>
                </c:pt>
                <c:pt idx="10">
                  <c:v>Қазақстан Халық Банкі АҚ</c:v>
                </c:pt>
                <c:pt idx="11">
                  <c:v>Банк ВТБ Қазақстан АҚ ЕБ</c:v>
                </c:pt>
                <c:pt idx="12">
                  <c:v>"Евразийский банк" АҚ</c:v>
                </c:pt>
                <c:pt idx="13">
                  <c:v>"Bank RBK" АҚ</c:v>
                </c:pt>
                <c:pt idx="14">
                  <c:v>Альфа Банк ЕБ АҚ</c:v>
                </c:pt>
                <c:pt idx="15">
                  <c:v>"ForteBank" АҚ</c:v>
                </c:pt>
                <c:pt idx="16">
                  <c:v>"Нурбанк" АҚ</c:v>
                </c:pt>
                <c:pt idx="17">
                  <c:v>First Heartland Jysan Bank</c:v>
                </c:pt>
                <c:pt idx="18">
                  <c:v>"АТФБанк" АҚ</c:v>
                </c:pt>
                <c:pt idx="19">
                  <c:v>Bereke Bank АҚ </c:v>
                </c:pt>
                <c:pt idx="20">
                  <c:v>"Банк ЦентрКредит" АҚ</c:v>
                </c:pt>
              </c:strCache>
            </c:strRef>
          </c:cat>
          <c:val>
            <c:numRef>
              <c:f>Лист3!$S$2:$S$22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20</c:v>
                </c:pt>
                <c:pt idx="11">
                  <c:v>32</c:v>
                </c:pt>
                <c:pt idx="12">
                  <c:v>49</c:v>
                </c:pt>
                <c:pt idx="13">
                  <c:v>63</c:v>
                </c:pt>
                <c:pt idx="14">
                  <c:v>83</c:v>
                </c:pt>
                <c:pt idx="15">
                  <c:v>97</c:v>
                </c:pt>
                <c:pt idx="16">
                  <c:v>113</c:v>
                </c:pt>
                <c:pt idx="17">
                  <c:v>119</c:v>
                </c:pt>
                <c:pt idx="18">
                  <c:v>137</c:v>
                </c:pt>
                <c:pt idx="19">
                  <c:v>186</c:v>
                </c:pt>
                <c:pt idx="20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0-4680-A8C7-219C847E1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495407"/>
        <c:axId val="1"/>
      </c:barChart>
      <c:catAx>
        <c:axId val="70495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954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Қол қойылған  ЕДБ КШ,бойынша млрд.тг.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298593037616935"/>
          <c:y val="0.11788161993769471"/>
          <c:w val="0.59030963571290807"/>
          <c:h val="0.847850467289719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Лист3!$R$28:$R$48</c:f>
              <c:strCache>
                <c:ptCount val="21"/>
                <c:pt idx="0">
                  <c:v> МҚҰ «МиГ Кредит Астана </c:v>
                </c:pt>
                <c:pt idx="1">
                  <c:v> "Qazaq Banki" АҚ </c:v>
                </c:pt>
                <c:pt idx="2">
                  <c:v> МФО "РИЦ "Кызылорда" </c:v>
                </c:pt>
                <c:pt idx="3">
                  <c:v> "AsiaCredit Bank АҚ </c:v>
                </c:pt>
                <c:pt idx="4">
                  <c:v> ТОО МФО "Almaty" </c:v>
                </c:pt>
                <c:pt idx="5">
                  <c:v> "Банк Астана-Финанс" АҚ </c:v>
                </c:pt>
                <c:pt idx="6">
                  <c:v> "Tengri Bank" АҚ </c:v>
                </c:pt>
                <c:pt idx="7">
                  <c:v> Шинхан Банк Қазақстан АҚ </c:v>
                </c:pt>
                <c:pt idx="8">
                  <c:v> "Казкоммерцбанк" АҚ </c:v>
                </c:pt>
                <c:pt idx="9">
                  <c:v> "Банк Kassa Nova" АҚ </c:v>
                </c:pt>
                <c:pt idx="10">
                  <c:v> Банк ВТБ Қазақстан АҚ ЕБ </c:v>
                </c:pt>
                <c:pt idx="11">
                  <c:v> Қазақстан Халық Банкі АҚ </c:v>
                </c:pt>
                <c:pt idx="12">
                  <c:v> "ForteBank" АҚ </c:v>
                </c:pt>
                <c:pt idx="13">
                  <c:v> "Bank RBK" АҚ </c:v>
                </c:pt>
                <c:pt idx="14">
                  <c:v> "Евразийский банк" АҚ </c:v>
                </c:pt>
                <c:pt idx="15">
                  <c:v> Альфа Банк ЕБ АҚ </c:v>
                </c:pt>
                <c:pt idx="16">
                  <c:v> "АТФБанк" АҚ </c:v>
                </c:pt>
                <c:pt idx="17">
                  <c:v> "Нурбанк" АҚ </c:v>
                </c:pt>
                <c:pt idx="18">
                  <c:v> First Heartland Jysan Bank </c:v>
                </c:pt>
                <c:pt idx="19">
                  <c:v> Bereke Bank АҚ  </c:v>
                </c:pt>
                <c:pt idx="20">
                  <c:v> "Банк ЦентрКредит" АҚ </c:v>
                </c:pt>
              </c:strCache>
            </c:strRef>
          </c:cat>
          <c:val>
            <c:numRef>
              <c:f>Лист3!$S$28:$S$48</c:f>
              <c:numCache>
                <c:formatCode>_-* #\ ##0.000_р_._-;\-* #\ ##0.000_р_._-;_-* "-"??_р_._-;_-@_-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 formatCode="_-* #\ ##0.0_р_._-;\-* #\ ##0.0_р_._-;_-* &quot;-&quot;??_р_._-;_-@_-">
                  <c:v>5.1584844999999997E-2</c:v>
                </c:pt>
                <c:pt idx="5" formatCode="_-* #\ ##0.0_р_._-;\-* #\ ##0.0_р_._-;_-* &quot;-&quot;??_р_._-;_-@_-">
                  <c:v>5.5978899999999998E-2</c:v>
                </c:pt>
                <c:pt idx="6" formatCode="_-* #\ ##0.0_р_._-;\-* #\ ##0.0_р_._-;_-* &quot;-&quot;??_р_._-;_-@_-">
                  <c:v>6.9699999999999998E-2</c:v>
                </c:pt>
                <c:pt idx="7" formatCode="_-* #\ ##0.0_р_._-;\-* #\ ##0.0_р_._-;_-* &quot;-&quot;??_р_._-;_-@_-">
                  <c:v>0.125223</c:v>
                </c:pt>
                <c:pt idx="8" formatCode="_-* #\ ##0.0_р_._-;\-* #\ ##0.0_р_._-;_-* &quot;-&quot;??_р_._-;_-@_-">
                  <c:v>0.17400499999999999</c:v>
                </c:pt>
                <c:pt idx="9" formatCode="_-* #\ ##0.0_р_._-;\-* #\ ##0.0_р_._-;_-* &quot;-&quot;??_р_._-;_-@_-">
                  <c:v>0.23840620000000001</c:v>
                </c:pt>
                <c:pt idx="10" formatCode="_-* #\ ##0.0_р_._-;\-* #\ ##0.0_р_._-;_-* &quot;-&quot;??_р_._-;_-@_-">
                  <c:v>0.52218980233000001</c:v>
                </c:pt>
                <c:pt idx="11" formatCode="_-* #\ ##0.0_р_._-;\-* #\ ##0.0_р_._-;_-* &quot;-&quot;??_р_._-;_-@_-">
                  <c:v>1.4349067550000001</c:v>
                </c:pt>
                <c:pt idx="12" formatCode="_-* #\ ##0.0_р_._-;\-* #\ ##0.0_р_._-;_-* &quot;-&quot;??_р_._-;_-@_-">
                  <c:v>2.6765214990000001</c:v>
                </c:pt>
                <c:pt idx="13" formatCode="_-* #\ ##0.0_р_._-;\-* #\ ##0.0_р_._-;_-* &quot;-&quot;??_р_._-;_-@_-">
                  <c:v>2.4746397604099997</c:v>
                </c:pt>
                <c:pt idx="14" formatCode="_-* #\ ##0.0_р_._-;\-* #\ ##0.0_р_._-;_-* &quot;-&quot;??_р_._-;_-@_-">
                  <c:v>2.55883068833</c:v>
                </c:pt>
                <c:pt idx="15" formatCode="_-* #\ ##0.0_р_._-;\-* #\ ##0.0_р_._-;_-* &quot;-&quot;??_р_._-;_-@_-">
                  <c:v>3.0781859090000001</c:v>
                </c:pt>
                <c:pt idx="16" formatCode="_-* #\ ##0.0_р_._-;\-* #\ ##0.0_р_._-;_-* &quot;-&quot;??_р_._-;_-@_-">
                  <c:v>3.7214865008599993</c:v>
                </c:pt>
                <c:pt idx="17" formatCode="_-* #\ ##0.0_р_._-;\-* #\ ##0.0_р_._-;_-* &quot;-&quot;??_р_._-;_-@_-">
                  <c:v>4.2367611685500002</c:v>
                </c:pt>
                <c:pt idx="18" formatCode="_-* #\ ##0.0_р_._-;\-* #\ ##0.0_р_._-;_-* &quot;-&quot;??_р_._-;_-@_-">
                  <c:v>5.0096584350000004</c:v>
                </c:pt>
                <c:pt idx="19" formatCode="_-* #\ ##0.0_р_._-;\-* #\ ##0.0_р_._-;_-* &quot;-&quot;??_р_._-;_-@_-">
                  <c:v>5.6716823549999997</c:v>
                </c:pt>
                <c:pt idx="20" formatCode="_-* #\ ##0.0_р_._-;\-* #\ ##0.0_р_._-;_-* &quot;-&quot;??_р_._-;_-@_-">
                  <c:v>12.592156148739999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4-40AD-88DD-752A9B954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500687"/>
        <c:axId val="1"/>
      </c:barChart>
      <c:catAx>
        <c:axId val="70500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00_р_._-;\-* #\ ##0.000_р_._-;_-* &quot;-&quot;??_р_._-;_-@_-" sourceLinked="1"/>
        <c:majorTickMark val="out"/>
        <c:minorTickMark val="none"/>
        <c:tickLblPos val="nextTo"/>
        <c:crossAx val="705006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/>
              <a:t>Қол қойылған КШ саны бойынша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4466145804472242"/>
          <c:y val="0.11750121918213147"/>
          <c:w val="0.63226410690229651"/>
          <c:h val="0.84765075140283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</c:f>
              <c:strCache>
                <c:ptCount val="1"/>
                <c:pt idx="0">
                  <c:v>кол-во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Лист4!$Q$3:$Q$19</c:f>
              <c:strCache>
                <c:ptCount val="17"/>
                <c:pt idx="0">
                  <c:v>Жамбыл облысы</c:v>
                </c:pt>
                <c:pt idx="1">
                  <c:v>Маңғыстау облысы</c:v>
                </c:pt>
                <c:pt idx="2">
                  <c:v>Атырау облысы</c:v>
                </c:pt>
                <c:pt idx="3">
                  <c:v>Қызылорда облысы</c:v>
                </c:pt>
                <c:pt idx="4">
                  <c:v>Қостанай облысы</c:v>
                </c:pt>
                <c:pt idx="5">
                  <c:v>Ақмола облысы</c:v>
                </c:pt>
                <c:pt idx="6">
                  <c:v>Жетiсу облысы</c:v>
                </c:pt>
                <c:pt idx="7">
                  <c:v>Солтүстік Қазақстан облысы</c:v>
                </c:pt>
                <c:pt idx="8">
                  <c:v>Алматы облысы</c:v>
                </c:pt>
                <c:pt idx="9">
                  <c:v>Шығыс Қазақстан облысы</c:v>
                </c:pt>
                <c:pt idx="10">
                  <c:v>Шымкент қаласы</c:v>
                </c:pt>
                <c:pt idx="11">
                  <c:v>Павлодар облысы</c:v>
                </c:pt>
                <c:pt idx="12">
                  <c:v>Абай облысы</c:v>
                </c:pt>
                <c:pt idx="13">
                  <c:v>Астана қаласы</c:v>
                </c:pt>
                <c:pt idx="14">
                  <c:v>Батыс Қазақстан облысы</c:v>
                </c:pt>
                <c:pt idx="15">
                  <c:v>Алматы қаласы</c:v>
                </c:pt>
                <c:pt idx="16">
                  <c:v>Ақтөбе облысы</c:v>
                </c:pt>
              </c:strCache>
            </c:strRef>
          </c:cat>
          <c:val>
            <c:numRef>
              <c:f>Лист4!$R$3:$R$19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14</c:v>
                </c:pt>
                <c:pt idx="1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9-4FD7-85C3-A8C009141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485807"/>
        <c:axId val="1"/>
      </c:barChart>
      <c:catAx>
        <c:axId val="70485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04858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 b="1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Қол қойылған КШ бойынша сомасы млн.тг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4938611352219678"/>
          <c:y val="0.12244274809160306"/>
          <c:w val="0.65061388647780316"/>
          <c:h val="0.83684478371501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Лист4!$R$25</c:f>
              <c:strCache>
                <c:ptCount val="1"/>
                <c:pt idx="0">
                  <c:v>сумма гарантии,млн.тенге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Лист4!$Q$26:$Q$42</c:f>
              <c:strCache>
                <c:ptCount val="17"/>
                <c:pt idx="0">
                  <c:v>Жамбыл облысы</c:v>
                </c:pt>
                <c:pt idx="1">
                  <c:v>Атырау облысы</c:v>
                </c:pt>
                <c:pt idx="2">
                  <c:v>Қызылорда облысы</c:v>
                </c:pt>
                <c:pt idx="3">
                  <c:v>Солтүстік Қазақстан облысы</c:v>
                </c:pt>
                <c:pt idx="4">
                  <c:v>Шығыс Қазақстан облысы</c:v>
                </c:pt>
                <c:pt idx="5">
                  <c:v>Маңғыстау облысы</c:v>
                </c:pt>
                <c:pt idx="6">
                  <c:v>Қостанай облысы</c:v>
                </c:pt>
                <c:pt idx="7">
                  <c:v>Жетiсу облысы</c:v>
                </c:pt>
                <c:pt idx="8">
                  <c:v>Шымкент қаласы</c:v>
                </c:pt>
                <c:pt idx="9">
                  <c:v>Абай облысы</c:v>
                </c:pt>
                <c:pt idx="10">
                  <c:v>Ақмола облысы</c:v>
                </c:pt>
                <c:pt idx="11">
                  <c:v>Ақтөбе облысы</c:v>
                </c:pt>
                <c:pt idx="12">
                  <c:v>Астана қаласы</c:v>
                </c:pt>
                <c:pt idx="13">
                  <c:v>Павлодар облысы</c:v>
                </c:pt>
                <c:pt idx="14">
                  <c:v>ЗКО</c:v>
                </c:pt>
                <c:pt idx="15">
                  <c:v>Алматы облысы</c:v>
                </c:pt>
                <c:pt idx="16">
                  <c:v>Алматы қаласы</c:v>
                </c:pt>
              </c:strCache>
            </c:strRef>
          </c:cat>
          <c:val>
            <c:numRef>
              <c:f>Лист4!$R$26:$R$42</c:f>
              <c:numCache>
                <c:formatCode>_-* #\ ##0_р_._-;\-* #\ ##0_р_._-;_-* "-"??_р_._-;_-@_-</c:formatCode>
                <c:ptCount val="17"/>
                <c:pt idx="0">
                  <c:v>48.520099999999999</c:v>
                </c:pt>
                <c:pt idx="1">
                  <c:v>66</c:v>
                </c:pt>
                <c:pt idx="2">
                  <c:v>81.934799999999996</c:v>
                </c:pt>
                <c:pt idx="3">
                  <c:v>90.82</c:v>
                </c:pt>
                <c:pt idx="4">
                  <c:v>100.15834700000001</c:v>
                </c:pt>
                <c:pt idx="5">
                  <c:v>107.5</c:v>
                </c:pt>
                <c:pt idx="6">
                  <c:v>110.376</c:v>
                </c:pt>
                <c:pt idx="7">
                  <c:v>180.99867</c:v>
                </c:pt>
                <c:pt idx="8">
                  <c:v>187.15</c:v>
                </c:pt>
                <c:pt idx="9">
                  <c:v>234.27090000000001</c:v>
                </c:pt>
                <c:pt idx="10">
                  <c:v>347.4</c:v>
                </c:pt>
                <c:pt idx="11">
                  <c:v>379.21495099999999</c:v>
                </c:pt>
                <c:pt idx="12">
                  <c:v>413.338255</c:v>
                </c:pt>
                <c:pt idx="13">
                  <c:v>520.43696</c:v>
                </c:pt>
                <c:pt idx="14">
                  <c:v>534.78157699999997</c:v>
                </c:pt>
                <c:pt idx="15">
                  <c:v>609.25</c:v>
                </c:pt>
                <c:pt idx="16" formatCode="0.00">
                  <c:v>703.63131168000007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B-4E38-A81F-39359C1E0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3193440"/>
        <c:axId val="1"/>
      </c:barChart>
      <c:catAx>
        <c:axId val="14531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53193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lang="ru-RU" sz="16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600" b="1" i="0" u="none" strike="noStrike" kern="1200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rPr>
              <a:t>Қол қойылған КШ бойынша,саны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2984713747130976"/>
          <c:y val="0.12155346829815386"/>
          <c:w val="0.55104838930737832"/>
          <c:h val="0.83802975088782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</c:f>
              <c:strCache>
                <c:ptCount val="1"/>
                <c:pt idx="0">
                  <c:v>жобалар саны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Лист5.!$O$3:$O$10</c:f>
              <c:strCache>
                <c:ptCount val="8"/>
                <c:pt idx="0">
                  <c:v>"Bank RBK" АҚ</c:v>
                </c:pt>
                <c:pt idx="1">
                  <c:v>"Евразийский банк" АҚ</c:v>
                </c:pt>
                <c:pt idx="2">
                  <c:v> "Нурбанк" АҚ </c:v>
                </c:pt>
                <c:pt idx="3">
                  <c:v>Қазақстан Халық Банкі АҚ</c:v>
                </c:pt>
                <c:pt idx="4">
                  <c:v>First Heartland Jysan Bank</c:v>
                </c:pt>
                <c:pt idx="5">
                  <c:v>Bereke Bank АҚ 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Лист5.!$P$3:$P$10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9</c:v>
                </c:pt>
                <c:pt idx="6">
                  <c:v>18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2-493F-9002-1297022E0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3189120"/>
        <c:axId val="1"/>
      </c:barChart>
      <c:catAx>
        <c:axId val="145318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318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790026246719159"/>
          <c:y val="1.822501852340227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Century Gothic"/>
              <a:ea typeface="Century Gothic"/>
              <a:cs typeface="Century Gothic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4035787485867919"/>
          <c:y val="0.13379330168601097"/>
          <c:w val="0.63575467136448438"/>
          <c:h val="0.82652682992504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Лист5.!$P$25</c:f>
              <c:strCache>
                <c:ptCount val="1"/>
                <c:pt idx="0">
                  <c:v>Кепідік сомасы,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Лист5.!$O$26:$O$33</c:f>
              <c:strCache>
                <c:ptCount val="8"/>
                <c:pt idx="0">
                  <c:v>"Bank RBK" АҚ</c:v>
                </c:pt>
                <c:pt idx="1">
                  <c:v>"Нурбанк" АҚ</c:v>
                </c:pt>
                <c:pt idx="2">
                  <c:v>"Евразийский банк" АҚ</c:v>
                </c:pt>
                <c:pt idx="3">
                  <c:v>Bereke Bank АҚ </c:v>
                </c:pt>
                <c:pt idx="4">
                  <c:v>Қазақстан Халық Банкі АҚ</c:v>
                </c:pt>
                <c:pt idx="5">
                  <c:v>First Heartland Jysan Bank</c:v>
                </c:pt>
                <c:pt idx="6">
                  <c:v>"ForteBank" АҚ</c:v>
                </c:pt>
                <c:pt idx="7">
                  <c:v>"Банк ЦентрКредит" АҚ</c:v>
                </c:pt>
              </c:strCache>
            </c:strRef>
          </c:cat>
          <c:val>
            <c:numRef>
              <c:f>Лист5.!$P$26:$P$33</c:f>
              <c:numCache>
                <c:formatCode>_-* #\ ##0_р_._-;\-* #\ ##0_р_._-;_-* "-"??_р_._-;_-@_-</c:formatCode>
                <c:ptCount val="8"/>
                <c:pt idx="0">
                  <c:v>38.969842</c:v>
                </c:pt>
                <c:pt idx="1">
                  <c:v>107.672</c:v>
                </c:pt>
                <c:pt idx="2">
                  <c:v>165.89324999999999</c:v>
                </c:pt>
                <c:pt idx="3">
                  <c:v>204.96199100000001</c:v>
                </c:pt>
                <c:pt idx="4">
                  <c:v>363.80736000000002</c:v>
                </c:pt>
                <c:pt idx="5">
                  <c:v>495.81849999999997</c:v>
                </c:pt>
                <c:pt idx="6">
                  <c:v>716.886212</c:v>
                </c:pt>
                <c:pt idx="7">
                  <c:v>2621.77271668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8-4346-B6D1-0ADAAC1FD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3190080"/>
        <c:axId val="1"/>
      </c:barChart>
      <c:catAx>
        <c:axId val="145319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5319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37430248973664504"/>
          <c:y val="0.10639692933301174"/>
          <c:w val="0.59754392380676391"/>
          <c:h val="0.85737025331753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2020г.'!$M$2</c:f>
              <c:strCache>
                <c:ptCount val="1"/>
                <c:pt idx="0">
                  <c:v>Мақұлданған КШ саны бойынша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2020г.'!$L$3:$L$15</c:f>
              <c:strCache>
                <c:ptCount val="13"/>
                <c:pt idx="0">
                  <c:v>Атырау облысы</c:v>
                </c:pt>
                <c:pt idx="1">
                  <c:v>Жамбыл облысы</c:v>
                </c:pt>
                <c:pt idx="2">
                  <c:v>Қостанай облысы</c:v>
                </c:pt>
                <c:pt idx="3">
                  <c:v>Қызылорда облысы</c:v>
                </c:pt>
                <c:pt idx="4">
                  <c:v>Маңғыстау облысы</c:v>
                </c:pt>
                <c:pt idx="5">
                  <c:v>Жетісу облысы</c:v>
                </c:pt>
                <c:pt idx="6">
                  <c:v>Ақмола облысы</c:v>
                </c:pt>
                <c:pt idx="7">
                  <c:v>Батыс Қазақстан облысы</c:v>
                </c:pt>
                <c:pt idx="8">
                  <c:v>Алматы облысы</c:v>
                </c:pt>
                <c:pt idx="9">
                  <c:v>Шығыс Қазақстан облысы</c:v>
                </c:pt>
                <c:pt idx="10">
                  <c:v>Алматы қ.</c:v>
                </c:pt>
                <c:pt idx="11">
                  <c:v>Абай облысы</c:v>
                </c:pt>
                <c:pt idx="12">
                  <c:v>Ақтөбе облысы</c:v>
                </c:pt>
              </c:strCache>
            </c:strRef>
          </c:cat>
          <c:val>
            <c:numRef>
              <c:f>'Одобренные РФ 2020г.'!$M$3:$M$15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4-40BD-A021-A60CCF2EB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3285472"/>
        <c:axId val="1"/>
      </c:barChart>
      <c:catAx>
        <c:axId val="150328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3285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96983-3437-73B3-6D8D-E9E320B70FD9}"/>
              </a:ext>
            </a:extLst>
          </p:cNvPr>
          <p:cNvSpPr txBox="1"/>
          <p:nvPr/>
        </p:nvSpPr>
        <p:spPr>
          <a:xfrm>
            <a:off x="4754880" y="2951946"/>
            <a:ext cx="6774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                            </a:t>
            </a:r>
            <a:r>
              <a:rPr lang="ru-RU" altLang="ru-RU" sz="2800" b="1" kern="0" dirty="0">
                <a:solidFill>
                  <a:prstClr val="black"/>
                </a:solidFill>
                <a:latin typeface="Century Gothic"/>
              </a:rPr>
              <a:t>к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епілдік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баҒдарламасы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Century Gothic" panose="020B0502020202020204" pitchFamily="34" charset="0"/>
              </a:rPr>
              <a:t>Жобалар кепілдігі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0514" y="1159491"/>
            <a:ext cx="325550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01.08.2024ж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47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7282"/>
              </p:ext>
            </p:extLst>
          </p:nvPr>
        </p:nvGraphicFramePr>
        <p:xfrm>
          <a:off x="468923" y="1904340"/>
          <a:ext cx="9262306" cy="111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508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ормен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келісім-шарттары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келісім-шарттардың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Қол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кепілдіктердің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8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1 378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1 340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44,8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65650" y="3493772"/>
            <a:ext cx="4176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01.01.2024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latin typeface="Century Gothic" panose="020B0502020202020204" pitchFamily="34" charset="0"/>
              </a:rPr>
              <a:t> 01.08.2024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жылға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дейінгі</a:t>
            </a:r>
            <a:endParaRPr lang="ru-RU" altLang="en-US" sz="105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жағдай</a:t>
            </a:r>
            <a:r>
              <a:rPr lang="ru-RU" altLang="en-US" sz="1050" b="1" dirty="0"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latin typeface="Century Gothic" panose="020B0502020202020204" pitchFamily="34" charset="0"/>
              </a:rPr>
              <a:t>бойынша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</a:t>
            </a:r>
            <a:r>
              <a:rPr lang="kk-KZ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епілдік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құралы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жиынтық</a:t>
            </a:r>
            <a:endParaRPr lang="ru-RU" alt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0196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Қормен келісілген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Century Gothic" panose="020B0502020202020204" pitchFamily="34" charset="0"/>
                        </a:rPr>
                        <a:t>Қ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ол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қойылған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келісім-шарттар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Несиенің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жалпы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Кепілдік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сомасы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, млрд. </a:t>
                      </a:r>
                      <a:r>
                        <a:rPr lang="ru-RU" sz="1200" baseline="0" dirty="0" err="1">
                          <a:latin typeface="Century Gothic" panose="020B0502020202020204" pitchFamily="34" charset="0"/>
                        </a:rPr>
                        <a:t>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127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11,2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7478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01.08.2024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48C8A157-F391-31E8-0AC0-C7E1C2A5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3" y="5699649"/>
            <a:ext cx="11176999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Кепілдік бойынша жалпы несие портфелі 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101,7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 млрд.теңге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болатын барлығы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1 340 жобаға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қол қойылды, оның ішінде кепілдік сомасы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44,8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b="1" dirty="0">
                <a:latin typeface="Century Gothic" panose="020B0502020202020204" pitchFamily="34" charset="0"/>
                <a:cs typeface="Times New Roman" pitchFamily="18" charset="0"/>
              </a:rPr>
              <a:t> млрд теңге </a:t>
            </a:r>
            <a:r>
              <a:rPr lang="kk-KZ" sz="1100" dirty="0">
                <a:latin typeface="Century Gothic" panose="020B0502020202020204" pitchFamily="34" charset="0"/>
                <a:cs typeface="Times New Roman" pitchFamily="18" charset="0"/>
              </a:rPr>
              <a:t>болды.</a:t>
            </a:r>
            <a:endParaRPr lang="ru-RU" sz="11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E4CC583-9288-6074-3A88-AD4FC0D7B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134883"/>
              </p:ext>
            </p:extLst>
          </p:nvPr>
        </p:nvGraphicFramePr>
        <p:xfrm>
          <a:off x="6096000" y="1550501"/>
          <a:ext cx="5380567" cy="39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3657023-90F3-5C6D-3DA6-0030362A6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29352"/>
              </p:ext>
            </p:extLst>
          </p:nvPr>
        </p:nvGraphicFramePr>
        <p:xfrm>
          <a:off x="936068" y="1550500"/>
          <a:ext cx="4749115" cy="395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туралы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9893" y="1209981"/>
            <a:ext cx="29406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01.08.2024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9C125152-CFF6-962C-E663-DC138DAED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8" y="5670026"/>
            <a:ext cx="1105117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шарттарына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қоюдағы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жетекші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Century Gothic" panose="020B0502020202020204" pitchFamily="34" charset="0"/>
                <a:cs typeface="Times New Roman" pitchFamily="18" charset="0"/>
              </a:rPr>
              <a:t>банктер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 «Банк ЦентрКредит» АҚ,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 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1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kk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АҚ 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 АҚ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F487056-5E3A-17F8-64A7-9160EAA32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289408"/>
              </p:ext>
            </p:extLst>
          </p:nvPr>
        </p:nvGraphicFramePr>
        <p:xfrm>
          <a:off x="548641" y="1538524"/>
          <a:ext cx="5492758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8F8EBF-9D50-2629-8234-DDD0BAA20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96472"/>
              </p:ext>
            </p:extLst>
          </p:nvPr>
        </p:nvGraphicFramePr>
        <p:xfrm>
          <a:off x="6150601" y="1518698"/>
          <a:ext cx="5231341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ақпарат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(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аймақтар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66770" y="1235433"/>
            <a:ext cx="24503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01.01.- 01.08.2024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886144FB-3D46-1A76-5E8B-1876318D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5643595"/>
            <a:ext cx="10972802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Ақтөбе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қаласы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Алматы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облысы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1D2847EE-BC26-295A-B398-D340D229B4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035283"/>
              </p:ext>
            </p:extLst>
          </p:nvPr>
        </p:nvGraphicFramePr>
        <p:xfrm>
          <a:off x="500931" y="1446018"/>
          <a:ext cx="5811047" cy="410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6DF43F8-6FCA-4F68-62AC-C672B4852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526218"/>
              </p:ext>
            </p:extLst>
          </p:nvPr>
        </p:nvGraphicFramePr>
        <p:xfrm>
          <a:off x="6311979" y="1446018"/>
          <a:ext cx="5379089" cy="410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39700" y="1127611"/>
            <a:ext cx="20826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01.01- 01.08.2024 ж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9260E8-FED8-8A7F-C903-3A694E59B585}"/>
              </a:ext>
            </a:extLst>
          </p:cNvPr>
          <p:cNvSpPr/>
          <p:nvPr/>
        </p:nvSpPr>
        <p:spPr>
          <a:xfrm>
            <a:off x="513127" y="546683"/>
            <a:ext cx="7875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59FF3205-AD57-9BD2-1B65-D7A09816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02" y="5392023"/>
            <a:ext cx="10722835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қойылған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КШ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аймақ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көшбасшылары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АҚ, 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</a:t>
            </a:r>
            <a:r>
              <a:rPr lang="en-US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ForteBank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" </a:t>
            </a:r>
            <a:r>
              <a:rPr lang="ru-RU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АҚ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C84358F-18D1-FEDA-18D2-87421B36E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176285"/>
              </p:ext>
            </p:extLst>
          </p:nvPr>
        </p:nvGraphicFramePr>
        <p:xfrm>
          <a:off x="826936" y="1381526"/>
          <a:ext cx="5185339" cy="394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C51BB29-F571-9FF5-1922-15AD58B07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717839"/>
              </p:ext>
            </p:extLst>
          </p:nvPr>
        </p:nvGraphicFramePr>
        <p:xfrm>
          <a:off x="6096000" y="1381527"/>
          <a:ext cx="5386769" cy="394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3" y="268448"/>
            <a:ext cx="8214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Аймақ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КШ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1595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01.01 - 01.08.2024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 Box 33">
            <a:extLst>
              <a:ext uri="{FF2B5EF4-FFF2-40B4-BE49-F238E27FC236}">
                <a16:creationId xmlns:a16="http://schemas.microsoft.com/office/drawing/2014/main" id="{938CEA6D-451D-5A36-0C5F-E6AB6BAD1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54" y="5353689"/>
            <a:ext cx="10913532" cy="746226"/>
          </a:xfrm>
          <a:prstGeom prst="rect">
            <a:avLst/>
          </a:prstGeom>
          <a:solidFill>
            <a:srgbClr val="F2DCDB">
              <a:alpha val="50196"/>
            </a:srgbClr>
          </a:solidFill>
          <a:ln w="25400" cap="flat" cmpd="sng" algn="ctr">
            <a:solidFill>
              <a:srgbClr val="4584D3"/>
            </a:solidFill>
            <a:prstDash val="solid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01.08.2024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жылғы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беру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барлығы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-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38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қол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қою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сатысында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жалпы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несиелік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портфель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3 787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,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kern="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kk-KZ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1 386 </a:t>
            </a: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CD89040-284C-42A2-8338-D1CFC1757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611710"/>
              </p:ext>
            </p:extLst>
          </p:nvPr>
        </p:nvGraphicFramePr>
        <p:xfrm>
          <a:off x="514765" y="1427910"/>
          <a:ext cx="5387753" cy="392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04B4B52-1B47-69D3-7ED4-1A321E751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157673"/>
              </p:ext>
            </p:extLst>
          </p:nvPr>
        </p:nvGraphicFramePr>
        <p:xfrm>
          <a:off x="6096000" y="1486895"/>
          <a:ext cx="5202803" cy="379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мақұлданған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бірақ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қол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қойылмаған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КШ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ақпарат</a:t>
            </a: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</a:t>
            </a:r>
            <a:r>
              <a:rPr lang="ru-RU" altLang="ru-RU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бойынша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236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01.01 -  01.08.2024 ж.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аралығы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99B5BEBB-9B7A-4194-9A0E-8F9FC3D6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98" y="5361176"/>
            <a:ext cx="11298143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Кепілдік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шарттарын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мақұлдау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көшбасшы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банктер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саны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</a:t>
            </a:r>
            <a:r>
              <a:rPr 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" </a:t>
            </a:r>
            <a:r>
              <a:rPr lang="ru-RU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АҚ </a:t>
            </a: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–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kk-KZ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АҚ,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«Евразийский банк » АҚ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592903E-2EE9-9381-7FC1-66A147ABF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56076"/>
              </p:ext>
            </p:extLst>
          </p:nvPr>
        </p:nvGraphicFramePr>
        <p:xfrm>
          <a:off x="508882" y="1552455"/>
          <a:ext cx="5512905" cy="368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3B18B98-8B69-63AC-5FD6-D8DF228E6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786773"/>
              </p:ext>
            </p:extLst>
          </p:nvPr>
        </p:nvGraphicFramePr>
        <p:xfrm>
          <a:off x="6095999" y="1552456"/>
          <a:ext cx="5512905" cy="3687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Кепілдік</a:t>
            </a: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latin typeface="Century Gothic" panose="020B0502020202020204" pitchFamily="34" charset="0"/>
              </a:rPr>
              <a:t>Қордың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кепілдігімен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қаржыландырылған</a:t>
            </a:r>
            <a:r>
              <a:rPr lang="ru-RU" altLang="ru-RU" b="1" dirty="0">
                <a:latin typeface="Century Gothic" panose="020B0502020202020204" pitchFamily="34" charset="0"/>
              </a:rPr>
              <a:t> </a:t>
            </a:r>
            <a:r>
              <a:rPr lang="ru-RU" altLang="ru-RU" b="1" dirty="0" err="1">
                <a:latin typeface="Century Gothic" panose="020B0502020202020204" pitchFamily="34" charset="0"/>
              </a:rPr>
              <a:t>жобалар</a:t>
            </a:r>
            <a:r>
              <a:rPr lang="ru-RU" altLang="ru-RU" b="1" dirty="0">
                <a:latin typeface="Century Gothic" panose="020B0502020202020204" pitchFamily="34" charset="0"/>
              </a:rPr>
              <a:t> сала </a:t>
            </a:r>
            <a:r>
              <a:rPr lang="ru-RU" altLang="ru-RU" b="1" dirty="0" err="1">
                <a:latin typeface="Century Gothic" panose="020B0502020202020204" pitchFamily="34" charset="0"/>
              </a:rPr>
              <a:t>бойынша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7109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жылдан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01.08.2024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жылғы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altLang="en-US" sz="105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дейін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>
            <a:extLst>
              <a:ext uri="{FF2B5EF4-FFF2-40B4-BE49-F238E27FC236}">
                <a16:creationId xmlns:a16="http://schemas.microsoft.com/office/drawing/2014/main" id="{F4839273-76DA-4A48-F48F-CE8CB787F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358979"/>
            <a:ext cx="11334750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Қор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мақұлдаған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несие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портфелі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10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5,5 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теңгелік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1 3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78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жоба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оның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ішінде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кепілдік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46,2</a:t>
            </a:r>
            <a:r>
              <a:rPr lang="kk-KZ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теңге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367684"/>
              </p:ext>
            </p:extLst>
          </p:nvPr>
        </p:nvGraphicFramePr>
        <p:xfrm>
          <a:off x="532736" y="1040615"/>
          <a:ext cx="11100022" cy="423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490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136</cp:revision>
  <dcterms:created xsi:type="dcterms:W3CDTF">2023-03-01T03:39:42Z</dcterms:created>
  <dcterms:modified xsi:type="dcterms:W3CDTF">2024-08-15T05:25:58Z</dcterms:modified>
</cp:coreProperties>
</file>